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media/image18.webp" ContentType="image/webp"/>
  <Override PartName="/ppt/media/image20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56" r:id="rId3"/>
    <p:sldId id="261" r:id="rId4"/>
    <p:sldId id="271" r:id="rId5"/>
    <p:sldId id="259" r:id="rId7"/>
    <p:sldId id="272" r:id="rId8"/>
    <p:sldId id="273" r:id="rId9"/>
    <p:sldId id="274" r:id="rId10"/>
    <p:sldId id="262" r:id="rId11"/>
    <p:sldId id="284" r:id="rId12"/>
    <p:sldId id="285" r:id="rId13"/>
    <p:sldId id="275" r:id="rId14"/>
    <p:sldId id="276" r:id="rId15"/>
    <p:sldId id="277" r:id="rId16"/>
    <p:sldId id="281" r:id="rId17"/>
    <p:sldId id="278" r:id="rId18"/>
    <p:sldId id="282" r:id="rId19"/>
    <p:sldId id="279" r:id="rId20"/>
    <p:sldId id="280" r:id="rId21"/>
    <p:sldId id="263" r:id="rId22"/>
    <p:sldId id="264" r:id="rId23"/>
    <p:sldId id="265" r:id="rId24"/>
    <p:sldId id="283" r:id="rId25"/>
    <p:sldId id="266" r:id="rId26"/>
    <p:sldId id="267" r:id="rId27"/>
    <p:sldId id="26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102" d="100"/>
          <a:sy n="102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Владеют родным бурятским языком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6355881380013"/>
          <c:y val="0.15400228619335"/>
          <c:w val="0.823196568768607"/>
          <c:h val="0.6441131440490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владеют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Лист1!$A$2:$A$5</c:f>
              <c:strCache>
                <c:ptCount val="2"/>
                <c:pt idx="0">
                  <c:v>1989 год</c:v>
                </c:pt>
                <c:pt idx="1">
                  <c:v>2010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89.4</c:v>
                </c:pt>
                <c:pt idx="1">
                  <c:v>81.8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владеют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Лист1!$A$2:$A$5</c:f>
              <c:strCache>
                <c:ptCount val="2"/>
                <c:pt idx="0">
                  <c:v>1989 год</c:v>
                </c:pt>
                <c:pt idx="1">
                  <c:v>2010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10.6</c:v>
                </c:pt>
                <c:pt idx="1">
                  <c:v>18.2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97219072"/>
        <c:axId val="2097219488"/>
      </c:barChart>
      <c:catAx>
        <c:axId val="20972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97219488"/>
        <c:crosses val="autoZero"/>
        <c:auto val="1"/>
        <c:lblAlgn val="ctr"/>
        <c:lblOffset val="100"/>
        <c:noMultiLvlLbl val="0"/>
      </c:catAx>
      <c:valAx>
        <c:axId val="2097219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97219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c3c1a9c-8dac-4650-8cb3-6cbd2fa05fb3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92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Ресурсы</c:v>
                </c:pt>
              </c:strCache>
            </c:strRef>
          </c:tx>
          <c:spPr/>
          <c:explosion val="0"/>
          <c:dPt>
            <c:idx val="0"/>
            <c:bubble3D val="0"/>
            <c:spPr>
              <a:pattFill prst="ltUpDiag">
                <a:fgClr>
                  <a:schemeClr val="accent6"/>
                </a:fgClr>
                <a:bgClr>
                  <a:schemeClr val="accent6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6"/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accent5"/>
                </a:fgClr>
                <a:bgClr>
                  <a:schemeClr val="accent5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5"/>
                </a:innerShdw>
              </a:effectLst>
            </c:spPr>
          </c:dPt>
          <c:dPt>
            <c:idx val="2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</c:dPt>
          <c:dPt>
            <c:idx val="3"/>
            <c:bubble3D val="0"/>
            <c:spPr>
              <a:pattFill prst="ltUpDiag">
                <a:fgClr>
                  <a:schemeClr val="accent6">
                    <a:lumMod val="60000"/>
                  </a:schemeClr>
                </a:fgClr>
                <a:bgClr>
                  <a:schemeClr val="accent6">
                    <a:lumMod val="60000"/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6">
                    <a:lumMod val="60000"/>
                  </a:schemeClr>
                </a:innerShdw>
              </a:effectLst>
            </c:spPr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кадровые</c:v>
                </c:pt>
                <c:pt idx="1">
                  <c:v>финансовые</c:v>
                </c:pt>
                <c:pt idx="2">
                  <c:v>материальные</c:v>
                </c:pt>
                <c:pt idx="3">
                  <c:v>партнерские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473151527240442"/>
          <c:y val="0.118968743534184"/>
          <c:w val="0.897998304044272"/>
          <c:h val="0.1462576140314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f3e2dbd-dceb-4e00-bb5a-e979bd3f8ded}"/>
      </c:ext>
    </c:extLst>
  </c:chart>
  <c:spPr>
    <a:noFill/>
    <a:ln>
      <a:noFill/>
    </a:ln>
    <a:effectLst/>
  </c:spPr>
  <c:txPr>
    <a:bodyPr/>
    <a:lstStyle/>
    <a:p>
      <a:pPr>
        <a:defRPr lang="ru-RU" sz="1600">
          <a:latin typeface="Times New Roman" panose="02020603050405020304" pitchFamily="18" charset="0"/>
          <a:cs typeface="Times New Roman" panose="02020603050405020304" pitchFamily="18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Галхан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b="0" i="0" u="none" strike="noStrike" baseline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үлгэмэй</a:t>
            </a:r>
            <a:r>
              <a:rPr lang="ru-RU" sz="1600" b="0" i="0" u="none" strike="noStrike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i="0" u="none" strike="noStrike" baseline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үхибүүдэй буряад хэлэ мэдэлгэ. </a:t>
            </a:r>
            <a:endParaRPr lang="ru-RU" sz="1600" b="0" i="0" u="none" strike="noStrike" baseline="0" dirty="0" err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lang="ru-RU" sz="186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b="0" i="0" u="none" strike="noStrike" baseline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владения бурятским языком детей второй младшей группы в течение проекта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0286768278748381"/>
          <c:y val="0.011057625500242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564576554560213"/>
          <c:y val="0.25838675392457"/>
          <c:w val="0.907039588783522"/>
          <c:h val="0.630945198478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Говорят на бурятском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Лист1!$A$2:$A$6</c:f>
              <c:numCache>
                <c:formatCode>mmm\.yy</c:formatCode>
                <c:ptCount val="5"/>
                <c:pt idx="0" c:formatCode="mmm\.yy">
                  <c:v>44440</c:v>
                </c:pt>
                <c:pt idx="1" c:formatCode="mmm\.yy">
                  <c:v>44562</c:v>
                </c:pt>
                <c:pt idx="2" c:formatCode="mmm\.yy">
                  <c:v>44652</c:v>
                </c:pt>
                <c:pt idx="3" c:formatCode="mmm\.yy">
                  <c:v>44805</c:v>
                </c:pt>
                <c:pt idx="4" c:formatCode="mmm\.yy">
                  <c:v>45047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8</c:v>
                </c:pt>
                <c:pt idx="4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Понимают, но не говорят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Лист1!$A$2:$A$6</c:f>
              <c:numCache>
                <c:formatCode>mmm\.yy</c:formatCode>
                <c:ptCount val="5"/>
                <c:pt idx="0" c:formatCode="mmm\.yy">
                  <c:v>44440</c:v>
                </c:pt>
                <c:pt idx="1" c:formatCode="mmm\.yy">
                  <c:v>44562</c:v>
                </c:pt>
                <c:pt idx="2" c:formatCode="mmm\.yy">
                  <c:v>44652</c:v>
                </c:pt>
                <c:pt idx="3" c:formatCode="mmm\.yy">
                  <c:v>44805</c:v>
                </c:pt>
                <c:pt idx="4" c:formatCode="mmm\.yy">
                  <c:v>45047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28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знают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Лист1!$A$2:$A$6</c:f>
              <c:numCache>
                <c:formatCode>mmm\.yy</c:formatCode>
                <c:ptCount val="5"/>
                <c:pt idx="0" c:formatCode="mmm\.yy">
                  <c:v>44440</c:v>
                </c:pt>
                <c:pt idx="1" c:formatCode="mmm\.yy">
                  <c:v>44562</c:v>
                </c:pt>
                <c:pt idx="2" c:formatCode="mmm\.yy">
                  <c:v>44652</c:v>
                </c:pt>
                <c:pt idx="3" c:formatCode="mmm\.yy">
                  <c:v>44805</c:v>
                </c:pt>
                <c:pt idx="4" c:formatCode="mmm\.yy">
                  <c:v>45047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24</c:v>
                </c:pt>
                <c:pt idx="1">
                  <c:v>24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45567400"/>
        <c:axId val="545567728"/>
      </c:barChart>
      <c:catAx>
        <c:axId val="545567400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5567728"/>
        <c:crosses val="autoZero"/>
        <c:auto val="0"/>
        <c:lblAlgn val="ctr"/>
        <c:lblOffset val="100"/>
        <c:noMultiLvlLbl val="0"/>
      </c:catAx>
      <c:valAx>
        <c:axId val="545567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545567400"/>
        <c:crossesAt val="44440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lang="ru-RU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dTable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defRPr>
            </a:pPr>
          </a:p>
        </c:txPr>
      </c:legendEntry>
      <c:layout>
        <c:manualLayout>
          <c:xMode val="edge"/>
          <c:yMode val="edge"/>
          <c:x val="0.00177809388335704"/>
          <c:y val="0.135185264412889"/>
          <c:w val="0.693326850613832"/>
          <c:h val="0.02870359387972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83dc5863-fcd8-41a7-bc4f-fdf674fc8d66}"/>
      </c:ext>
    </c:extLst>
  </c:chart>
  <c:spPr>
    <a:noFill/>
    <a:ln>
      <a:noFill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_rels/drawing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EB4679-B2E8-476A-B31D-0D2DC931978C}" type="doc">
      <dgm:prSet loTypeId="urn:microsoft.com/office/officeart/2005/8/layout/vList3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3AB375AE-D72E-4955-8E64-20C0F97D31A1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Рост активного словаря на бурятском языке на 20-30%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F824A7-C958-4681-BEEC-BB0F698E4D68}" cxnId="{71D89310-BF4B-4B6A-984A-B2A0EFC8C5E1}" type="parTrans">
      <dgm:prSet/>
      <dgm:spPr/>
      <dgm:t>
        <a:bodyPr/>
        <a:lstStyle/>
        <a:p>
          <a:endParaRPr lang="ru-RU"/>
        </a:p>
      </dgm:t>
    </dgm:pt>
    <dgm:pt modelId="{F7E71F4D-7777-4788-9A5C-AA1004A50840}" cxnId="{71D89310-BF4B-4B6A-984A-B2A0EFC8C5E1}" type="sibTrans">
      <dgm:prSet/>
      <dgm:spPr/>
      <dgm:t>
        <a:bodyPr/>
        <a:lstStyle/>
        <a:p>
          <a:endParaRPr lang="ru-RU"/>
        </a:p>
      </dgm:t>
    </dgm:pt>
    <dgm:pt modelId="{D0AFBF78-2CBF-4B46-B36C-20FDA9845F5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устойчивого детско-взрослого сообщества на бурятском языке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D79268-FD0B-418B-B6FE-D05F4EC06A41}" cxnId="{6C002C4C-7B8D-4D07-809E-DEBF07A12C21}" type="parTrans">
      <dgm:prSet/>
      <dgm:spPr/>
      <dgm:t>
        <a:bodyPr/>
        <a:lstStyle/>
        <a:p>
          <a:endParaRPr lang="ru-RU"/>
        </a:p>
      </dgm:t>
    </dgm:pt>
    <dgm:pt modelId="{023936D7-948A-4FEB-8819-BB941EAFAE61}" cxnId="{6C002C4C-7B8D-4D07-809E-DEBF07A12C21}" type="sibTrans">
      <dgm:prSet/>
      <dgm:spPr/>
      <dgm:t>
        <a:bodyPr/>
        <a:lstStyle/>
        <a:p>
          <a:endParaRPr lang="ru-RU"/>
        </a:p>
      </dgm:t>
    </dgm:pt>
    <dgm:pt modelId="{A787F326-66F7-4E3C-A0E1-AE15F6786CCB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80% семей в проект</a:t>
          </a:r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2F33D5-7E9C-4FE9-BF7C-8A7C846ACB62}" cxnId="{DD54C09C-E3B2-4740-A211-98EF775FFD56}" type="parTrans">
      <dgm:prSet/>
      <dgm:spPr/>
      <dgm:t>
        <a:bodyPr/>
        <a:lstStyle/>
        <a:p>
          <a:endParaRPr lang="ru-RU"/>
        </a:p>
      </dgm:t>
    </dgm:pt>
    <dgm:pt modelId="{6462F779-B82A-4D6C-8051-FA6A0E933835}" cxnId="{DD54C09C-E3B2-4740-A211-98EF775FFD56}" type="sibTrans">
      <dgm:prSet/>
      <dgm:spPr/>
      <dgm:t>
        <a:bodyPr/>
        <a:lstStyle/>
        <a:p>
          <a:endParaRPr lang="ru-RU"/>
        </a:p>
      </dgm:t>
    </dgm:pt>
    <dgm:pt modelId="{A0587B89-D06B-4BD7-8F55-7B26CC71F33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Трансляция опыта ДОУ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A5AE5C-4F27-4D51-80EB-99D828FDC1FF}" cxnId="{3A02DD7A-E7CD-41E1-AA2A-2F8919B86698}" type="parTrans">
      <dgm:prSet/>
      <dgm:spPr/>
      <dgm:t>
        <a:bodyPr/>
        <a:lstStyle/>
        <a:p>
          <a:endParaRPr lang="ru-RU"/>
        </a:p>
      </dgm:t>
    </dgm:pt>
    <dgm:pt modelId="{85C6AE9A-09FB-4A1D-A62A-9F5A198DB26F}" cxnId="{3A02DD7A-E7CD-41E1-AA2A-2F8919B86698}" type="sibTrans">
      <dgm:prSet/>
      <dgm:spPr/>
      <dgm:t>
        <a:bodyPr/>
        <a:lstStyle/>
        <a:p>
          <a:endParaRPr lang="ru-RU"/>
        </a:p>
      </dgm:t>
    </dgm:pt>
    <dgm:pt modelId="{46C1DD31-B50F-4361-8931-096F9B6E4514}" type="pres">
      <dgm:prSet presAssocID="{64EB4679-B2E8-476A-B31D-0D2DC931978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4A8D84-174B-40D3-8FA4-81D2D25E229C}" type="pres">
      <dgm:prSet presAssocID="{3AB375AE-D72E-4955-8E64-20C0F97D31A1}" presName="composite" presStyleCnt="0"/>
      <dgm:spPr/>
    </dgm:pt>
    <dgm:pt modelId="{299B27F9-7B4B-4071-92E2-D4A313247A67}" type="pres">
      <dgm:prSet presAssocID="{3AB375AE-D72E-4955-8E64-20C0F97D31A1}" presName="imgShp" presStyleLbl="fgImgPlace1" presStyleIdx="0" presStyleCnt="4" custScaleX="202398" custScaleY="199650" custLinFactX="-59724" custLinFactNeighborX="-100000" custLinFactNeighborY="103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DA96572A-3B23-4C49-AD88-084B83650C8F}" type="pres">
      <dgm:prSet presAssocID="{3AB375AE-D72E-4955-8E64-20C0F97D31A1}" presName="txShp" presStyleLbl="node1" presStyleIdx="0" presStyleCnt="4" custScaleX="91381" custLinFactNeighborX="-6721" custLinFactNeighborY="-4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20179F-EA4F-4F92-902E-E7D8F4E91AD8}" type="pres">
      <dgm:prSet presAssocID="{F7E71F4D-7777-4788-9A5C-AA1004A50840}" presName="spacing" presStyleCnt="0"/>
      <dgm:spPr/>
    </dgm:pt>
    <dgm:pt modelId="{4882C878-7922-4AFB-B8C7-B796E1BF4BB5}" type="pres">
      <dgm:prSet presAssocID="{D0AFBF78-2CBF-4B46-B36C-20FDA9845F5F}" presName="composite" presStyleCnt="0"/>
      <dgm:spPr/>
    </dgm:pt>
    <dgm:pt modelId="{ECD0F307-8F97-47C0-96CE-88E5EE428E1C}" type="pres">
      <dgm:prSet presAssocID="{D0AFBF78-2CBF-4B46-B36C-20FDA9845F5F}" presName="imgShp" presStyleLbl="fgImgPlace1" presStyleIdx="1" presStyleCnt="4" custScaleX="252776" custScaleY="263745" custLinFactNeighborX="-48581" custLinFactNeighborY="1692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6565E9F-41B2-43B3-B911-61C9F0490180}" type="pres">
      <dgm:prSet presAssocID="{D0AFBF78-2CBF-4B46-B36C-20FDA9845F5F}" presName="txShp" presStyleLbl="node1" presStyleIdx="1" presStyleCnt="4" custScaleX="119678" custScaleY="152025" custLinFactNeighborX="15244" custLinFactNeighborY="2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2DD4D-4C49-4774-A369-1A5EA4EAB2CB}" type="pres">
      <dgm:prSet presAssocID="{023936D7-948A-4FEB-8819-BB941EAFAE61}" presName="spacing" presStyleCnt="0"/>
      <dgm:spPr/>
    </dgm:pt>
    <dgm:pt modelId="{7F069B0C-FA98-4356-8C32-6294D8BA1C56}" type="pres">
      <dgm:prSet presAssocID="{A787F326-66F7-4E3C-A0E1-AE15F6786CCB}" presName="composite" presStyleCnt="0"/>
      <dgm:spPr/>
    </dgm:pt>
    <dgm:pt modelId="{6DA15180-1C2C-4CD2-BBC5-49DBFA8E9A26}" type="pres">
      <dgm:prSet presAssocID="{A787F326-66F7-4E3C-A0E1-AE15F6786CCB}" presName="imgShp" presStyleLbl="fgImgPlace1" presStyleIdx="2" presStyleCnt="4" custScaleX="450840" custScaleY="384779" custLinFactX="-100000" custLinFactNeighborX="-164243" custLinFactNeighborY="-5846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AC15792-80F8-4567-B6ED-F53E6073BF77}" type="pres">
      <dgm:prSet presAssocID="{A787F326-66F7-4E3C-A0E1-AE15F6786CCB}" presName="txShp" presStyleLbl="node1" presStyleIdx="2" presStyleCnt="4" custScaleX="125295" custScaleY="216857" custLinFactNeighborX="12735" custLinFactNeighborY="-74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78456F-2FA4-4E19-8945-F428CCB5AEAD}" type="pres">
      <dgm:prSet presAssocID="{6462F779-B82A-4D6C-8051-FA6A0E933835}" presName="spacing" presStyleCnt="0"/>
      <dgm:spPr/>
    </dgm:pt>
    <dgm:pt modelId="{0FE21FB9-1EB7-497B-8850-1DB8C0F0C953}" type="pres">
      <dgm:prSet presAssocID="{A0587B89-D06B-4BD7-8F55-7B26CC71F335}" presName="composite" presStyleCnt="0"/>
      <dgm:spPr/>
    </dgm:pt>
    <dgm:pt modelId="{123A5D8A-4DA5-4046-A728-B08319076814}" type="pres">
      <dgm:prSet presAssocID="{A0587B89-D06B-4BD7-8F55-7B26CC71F335}" presName="imgShp" presStyleLbl="fgImgPlace1" presStyleIdx="3" presStyleCnt="4" custFlipHor="1" custScaleX="463504" custScaleY="293975" custLinFactX="-100000" custLinFactNeighborX="-128636" custLinFactNeighborY="-3470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</dgm:pt>
    <dgm:pt modelId="{51B96207-908E-48B9-9992-202E2DDD74A1}" type="pres">
      <dgm:prSet presAssocID="{A0587B89-D06B-4BD7-8F55-7B26CC71F335}" presName="txShp" presStyleLbl="node1" presStyleIdx="3" presStyleCnt="4" custScaleX="123932" custScaleY="111745" custLinFactNeighborX="14482" custLinFactNeighborY="-74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D3518D-9AAD-4D30-BB44-655F543F19CF}" type="presOf" srcId="{64EB4679-B2E8-476A-B31D-0D2DC931978C}" destId="{46C1DD31-B50F-4361-8931-096F9B6E4514}" srcOrd="0" destOrd="0" presId="urn:microsoft.com/office/officeart/2005/8/layout/vList3"/>
    <dgm:cxn modelId="{F8922FF8-324C-4E24-B5B9-1F7A03868570}" type="presOf" srcId="{A0587B89-D06B-4BD7-8F55-7B26CC71F335}" destId="{51B96207-908E-48B9-9992-202E2DDD74A1}" srcOrd="0" destOrd="0" presId="urn:microsoft.com/office/officeart/2005/8/layout/vList3"/>
    <dgm:cxn modelId="{DD54C09C-E3B2-4740-A211-98EF775FFD56}" srcId="{64EB4679-B2E8-476A-B31D-0D2DC931978C}" destId="{A787F326-66F7-4E3C-A0E1-AE15F6786CCB}" srcOrd="2" destOrd="0" parTransId="{672F33D5-7E9C-4FE9-BF7C-8A7C846ACB62}" sibTransId="{6462F779-B82A-4D6C-8051-FA6A0E933835}"/>
    <dgm:cxn modelId="{71D89310-BF4B-4B6A-984A-B2A0EFC8C5E1}" srcId="{64EB4679-B2E8-476A-B31D-0D2DC931978C}" destId="{3AB375AE-D72E-4955-8E64-20C0F97D31A1}" srcOrd="0" destOrd="0" parTransId="{CEF824A7-C958-4681-BEEC-BB0F698E4D68}" sibTransId="{F7E71F4D-7777-4788-9A5C-AA1004A50840}"/>
    <dgm:cxn modelId="{66F30738-5979-4FDE-99DD-497C9F5E37B2}" type="presOf" srcId="{3AB375AE-D72E-4955-8E64-20C0F97D31A1}" destId="{DA96572A-3B23-4C49-AD88-084B83650C8F}" srcOrd="0" destOrd="0" presId="urn:microsoft.com/office/officeart/2005/8/layout/vList3"/>
    <dgm:cxn modelId="{6C002C4C-7B8D-4D07-809E-DEBF07A12C21}" srcId="{64EB4679-B2E8-476A-B31D-0D2DC931978C}" destId="{D0AFBF78-2CBF-4B46-B36C-20FDA9845F5F}" srcOrd="1" destOrd="0" parTransId="{82D79268-FD0B-418B-B6FE-D05F4EC06A41}" sibTransId="{023936D7-948A-4FEB-8819-BB941EAFAE61}"/>
    <dgm:cxn modelId="{427C6EF7-CF52-4489-8C72-8DB1DC66E0E6}" type="presOf" srcId="{D0AFBF78-2CBF-4B46-B36C-20FDA9845F5F}" destId="{F6565E9F-41B2-43B3-B911-61C9F0490180}" srcOrd="0" destOrd="0" presId="urn:microsoft.com/office/officeart/2005/8/layout/vList3"/>
    <dgm:cxn modelId="{3A02DD7A-E7CD-41E1-AA2A-2F8919B86698}" srcId="{64EB4679-B2E8-476A-B31D-0D2DC931978C}" destId="{A0587B89-D06B-4BD7-8F55-7B26CC71F335}" srcOrd="3" destOrd="0" parTransId="{F7A5AE5C-4F27-4D51-80EB-99D828FDC1FF}" sibTransId="{85C6AE9A-09FB-4A1D-A62A-9F5A198DB26F}"/>
    <dgm:cxn modelId="{69E1A83C-EB00-4221-9620-41427A3FBF55}" type="presOf" srcId="{A787F326-66F7-4E3C-A0E1-AE15F6786CCB}" destId="{3AC15792-80F8-4567-B6ED-F53E6073BF77}" srcOrd="0" destOrd="0" presId="urn:microsoft.com/office/officeart/2005/8/layout/vList3"/>
    <dgm:cxn modelId="{DEAB3051-E2F2-4681-840C-30C28B6A947A}" type="presParOf" srcId="{46C1DD31-B50F-4361-8931-096F9B6E4514}" destId="{604A8D84-174B-40D3-8FA4-81D2D25E229C}" srcOrd="0" destOrd="0" presId="urn:microsoft.com/office/officeart/2005/8/layout/vList3"/>
    <dgm:cxn modelId="{EF1FAD76-44D2-48DA-8B4E-292535148ED8}" type="presParOf" srcId="{604A8D84-174B-40D3-8FA4-81D2D25E229C}" destId="{299B27F9-7B4B-4071-92E2-D4A313247A67}" srcOrd="0" destOrd="0" presId="urn:microsoft.com/office/officeart/2005/8/layout/vList3"/>
    <dgm:cxn modelId="{99681585-BF38-4640-B955-7DB38EECE159}" type="presParOf" srcId="{604A8D84-174B-40D3-8FA4-81D2D25E229C}" destId="{DA96572A-3B23-4C49-AD88-084B83650C8F}" srcOrd="1" destOrd="0" presId="urn:microsoft.com/office/officeart/2005/8/layout/vList3"/>
    <dgm:cxn modelId="{77DDA2AB-C354-428A-9301-8248AC28A224}" type="presParOf" srcId="{46C1DD31-B50F-4361-8931-096F9B6E4514}" destId="{8A20179F-EA4F-4F92-902E-E7D8F4E91AD8}" srcOrd="1" destOrd="0" presId="urn:microsoft.com/office/officeart/2005/8/layout/vList3"/>
    <dgm:cxn modelId="{447992AA-A4C7-4313-80DF-896E9BCF5A9E}" type="presParOf" srcId="{46C1DD31-B50F-4361-8931-096F9B6E4514}" destId="{4882C878-7922-4AFB-B8C7-B796E1BF4BB5}" srcOrd="2" destOrd="0" presId="urn:microsoft.com/office/officeart/2005/8/layout/vList3"/>
    <dgm:cxn modelId="{34FB858B-603E-401A-B803-A21A5A0C6175}" type="presParOf" srcId="{4882C878-7922-4AFB-B8C7-B796E1BF4BB5}" destId="{ECD0F307-8F97-47C0-96CE-88E5EE428E1C}" srcOrd="0" destOrd="0" presId="urn:microsoft.com/office/officeart/2005/8/layout/vList3"/>
    <dgm:cxn modelId="{669B6D25-7E28-49F8-AFA0-DC48522C9416}" type="presParOf" srcId="{4882C878-7922-4AFB-B8C7-B796E1BF4BB5}" destId="{F6565E9F-41B2-43B3-B911-61C9F0490180}" srcOrd="1" destOrd="0" presId="urn:microsoft.com/office/officeart/2005/8/layout/vList3"/>
    <dgm:cxn modelId="{62577722-AF43-40BB-ACAA-DA79F4448D55}" type="presParOf" srcId="{46C1DD31-B50F-4361-8931-096F9B6E4514}" destId="{6A02DD4D-4C49-4774-A369-1A5EA4EAB2CB}" srcOrd="3" destOrd="0" presId="urn:microsoft.com/office/officeart/2005/8/layout/vList3"/>
    <dgm:cxn modelId="{178A3738-BADC-4910-A97B-202DB01D2407}" type="presParOf" srcId="{46C1DD31-B50F-4361-8931-096F9B6E4514}" destId="{7F069B0C-FA98-4356-8C32-6294D8BA1C56}" srcOrd="4" destOrd="0" presId="urn:microsoft.com/office/officeart/2005/8/layout/vList3"/>
    <dgm:cxn modelId="{616BACB8-64AF-4E8B-8822-3CBA528FA444}" type="presParOf" srcId="{7F069B0C-FA98-4356-8C32-6294D8BA1C56}" destId="{6DA15180-1C2C-4CD2-BBC5-49DBFA8E9A26}" srcOrd="0" destOrd="0" presId="urn:microsoft.com/office/officeart/2005/8/layout/vList3"/>
    <dgm:cxn modelId="{3176A6E6-3651-4226-A6BA-EF7462F5414F}" type="presParOf" srcId="{7F069B0C-FA98-4356-8C32-6294D8BA1C56}" destId="{3AC15792-80F8-4567-B6ED-F53E6073BF77}" srcOrd="1" destOrd="0" presId="urn:microsoft.com/office/officeart/2005/8/layout/vList3"/>
    <dgm:cxn modelId="{62E8ECD8-2628-4498-8441-AD8F96CB1CE0}" type="presParOf" srcId="{46C1DD31-B50F-4361-8931-096F9B6E4514}" destId="{8D78456F-2FA4-4E19-8945-F428CCB5AEAD}" srcOrd="5" destOrd="0" presId="urn:microsoft.com/office/officeart/2005/8/layout/vList3"/>
    <dgm:cxn modelId="{1E05570A-1A45-4101-9B1B-1B7A5DD5162D}" type="presParOf" srcId="{46C1DD31-B50F-4361-8931-096F9B6E4514}" destId="{0FE21FB9-1EB7-497B-8850-1DB8C0F0C953}" srcOrd="6" destOrd="0" presId="urn:microsoft.com/office/officeart/2005/8/layout/vList3"/>
    <dgm:cxn modelId="{49A112D4-DC71-49F5-B590-C2070ACB4DE6}" type="presParOf" srcId="{0FE21FB9-1EB7-497B-8850-1DB8C0F0C953}" destId="{123A5D8A-4DA5-4046-A728-B08319076814}" srcOrd="0" destOrd="0" presId="urn:microsoft.com/office/officeart/2005/8/layout/vList3"/>
    <dgm:cxn modelId="{E7122BB3-FFE1-4BB7-A18D-148014BA8B8E}" type="presParOf" srcId="{0FE21FB9-1EB7-497B-8850-1DB8C0F0C953}" destId="{51B96207-908E-48B9-9992-202E2DDD74A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B7C1D3-54D8-4377-863B-68C1E0F7B386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F0EBF6C9-1FD0-40DA-B178-568E43EF2723}">
      <dgm:prSet phldrT="[Текст]"/>
      <dgm:spPr/>
      <dgm:t>
        <a:bodyPr/>
        <a:lstStyle/>
        <a:p>
          <a:r>
            <a:rPr lang="ru-RU" dirty="0" smtClean="0"/>
            <a:t>язык</a:t>
          </a:r>
          <a:endParaRPr lang="ru-RU" dirty="0"/>
        </a:p>
      </dgm:t>
    </dgm:pt>
    <dgm:pt modelId="{5A545D49-C64B-4E2F-BD9C-3B585B0E2AFE}" cxnId="{424FD1F8-7C21-4928-96D0-98EAE212C088}" type="parTrans">
      <dgm:prSet/>
      <dgm:spPr/>
      <dgm:t>
        <a:bodyPr/>
        <a:lstStyle/>
        <a:p>
          <a:endParaRPr lang="ru-RU"/>
        </a:p>
      </dgm:t>
    </dgm:pt>
    <dgm:pt modelId="{88821DAA-A231-4C1D-8B28-CFB8B8A5CFB9}" cxnId="{424FD1F8-7C21-4928-96D0-98EAE212C088}" type="sibTrans">
      <dgm:prSet/>
      <dgm:spPr/>
      <dgm:t>
        <a:bodyPr/>
        <a:lstStyle/>
        <a:p>
          <a:endParaRPr lang="ru-RU"/>
        </a:p>
      </dgm:t>
    </dgm:pt>
    <dgm:pt modelId="{DAF441A7-0CFB-4627-A751-3FB7EB017A4E}">
      <dgm:prSet phldrT="[Текст]"/>
      <dgm:spPr/>
      <dgm:t>
        <a:bodyPr/>
        <a:lstStyle/>
        <a:p>
          <a:r>
            <a:rPr lang="ru-RU" dirty="0" smtClean="0"/>
            <a:t>культура</a:t>
          </a:r>
          <a:endParaRPr lang="ru-RU" dirty="0"/>
        </a:p>
      </dgm:t>
    </dgm:pt>
    <dgm:pt modelId="{133EF2CB-326B-497A-9FBB-24FAA7E5A74E}" cxnId="{A243681F-3CAD-46C3-9D4D-FE2FF4E5E7A0}" type="parTrans">
      <dgm:prSet/>
      <dgm:spPr/>
      <dgm:t>
        <a:bodyPr/>
        <a:lstStyle/>
        <a:p>
          <a:endParaRPr lang="ru-RU"/>
        </a:p>
      </dgm:t>
    </dgm:pt>
    <dgm:pt modelId="{CA128915-E4D7-4EC2-8942-A460E09BE37D}" cxnId="{A243681F-3CAD-46C3-9D4D-FE2FF4E5E7A0}" type="sibTrans">
      <dgm:prSet/>
      <dgm:spPr/>
      <dgm:t>
        <a:bodyPr/>
        <a:lstStyle/>
        <a:p>
          <a:endParaRPr lang="ru-RU"/>
        </a:p>
      </dgm:t>
    </dgm:pt>
    <dgm:pt modelId="{6D9FF244-8E9E-4F85-A9E1-8ADF84C801A0}">
      <dgm:prSet phldrT="[Текст]"/>
      <dgm:spPr/>
      <dgm:t>
        <a:bodyPr/>
        <a:lstStyle/>
        <a:p>
          <a:r>
            <a:rPr lang="ru-RU" dirty="0" smtClean="0"/>
            <a:t>семья</a:t>
          </a:r>
          <a:endParaRPr lang="ru-RU" dirty="0"/>
        </a:p>
      </dgm:t>
    </dgm:pt>
    <dgm:pt modelId="{2AE5A944-47FF-4629-BE0B-ADC849815B8A}" cxnId="{C5F40B69-7BDF-4827-9D88-85F3B22115C7}" type="parTrans">
      <dgm:prSet/>
      <dgm:spPr/>
      <dgm:t>
        <a:bodyPr/>
        <a:lstStyle/>
        <a:p>
          <a:endParaRPr lang="ru-RU"/>
        </a:p>
      </dgm:t>
    </dgm:pt>
    <dgm:pt modelId="{782EC451-3E82-4BCC-9FA3-4085B33CBB92}" cxnId="{C5F40B69-7BDF-4827-9D88-85F3B22115C7}" type="sibTrans">
      <dgm:prSet/>
      <dgm:spPr/>
      <dgm:t>
        <a:bodyPr/>
        <a:lstStyle/>
        <a:p>
          <a:endParaRPr lang="ru-RU"/>
        </a:p>
      </dgm:t>
    </dgm:pt>
    <dgm:pt modelId="{B733988A-8A33-4EEA-A1BC-7EE0C68D6C6F}">
      <dgm:prSet phldrT="[Текст]"/>
      <dgm:spPr/>
      <dgm:t>
        <a:bodyPr/>
        <a:lstStyle/>
        <a:p>
          <a:r>
            <a:rPr lang="ru-RU" dirty="0" smtClean="0"/>
            <a:t>сообщество</a:t>
          </a:r>
          <a:endParaRPr lang="ru-RU" dirty="0"/>
        </a:p>
      </dgm:t>
    </dgm:pt>
    <dgm:pt modelId="{FC572ABE-209B-4C0D-B0FE-0DA7D54DAB6D}" cxnId="{E8033F81-D96E-44FB-B3C7-131D0AEEB3A5}" type="parTrans">
      <dgm:prSet/>
      <dgm:spPr/>
      <dgm:t>
        <a:bodyPr/>
        <a:lstStyle/>
        <a:p>
          <a:endParaRPr lang="ru-RU"/>
        </a:p>
      </dgm:t>
    </dgm:pt>
    <dgm:pt modelId="{87888AA5-62B0-487D-B449-A580386B08B6}" cxnId="{E8033F81-D96E-44FB-B3C7-131D0AEEB3A5}" type="sibTrans">
      <dgm:prSet/>
      <dgm:spPr/>
      <dgm:t>
        <a:bodyPr/>
        <a:lstStyle/>
        <a:p>
          <a:endParaRPr lang="ru-RU"/>
        </a:p>
      </dgm:t>
    </dgm:pt>
    <dgm:pt modelId="{52372A16-51E4-4C40-8CF8-1E9E033182C1}" type="pres">
      <dgm:prSet presAssocID="{6FB7C1D3-54D8-4377-863B-68C1E0F7B386}" presName="Name0" presStyleCnt="0">
        <dgm:presLayoutVars>
          <dgm:dir/>
          <dgm:resizeHandles val="exact"/>
        </dgm:presLayoutVars>
      </dgm:prSet>
      <dgm:spPr/>
    </dgm:pt>
    <dgm:pt modelId="{F84F640D-12EE-4BD8-B11E-C2EAEB021FC3}" type="pres">
      <dgm:prSet presAssocID="{F0EBF6C9-1FD0-40DA-B178-568E43EF27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3544A-CF65-4415-96FF-E1DE2F09C6B4}" type="pres">
      <dgm:prSet presAssocID="{88821DAA-A231-4C1D-8B28-CFB8B8A5CFB9}" presName="sibTrans" presStyleLbl="sibTrans2D1" presStyleIdx="0" presStyleCnt="3"/>
      <dgm:spPr/>
      <dgm:t>
        <a:bodyPr/>
        <a:lstStyle/>
        <a:p>
          <a:endParaRPr lang="ru-RU"/>
        </a:p>
      </dgm:t>
    </dgm:pt>
    <dgm:pt modelId="{FB847255-8B6C-494D-9BD4-B8C15427103A}" type="pres">
      <dgm:prSet presAssocID="{88821DAA-A231-4C1D-8B28-CFB8B8A5CFB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7D6CC2B-97DC-4B30-B559-10363A2F5A22}" type="pres">
      <dgm:prSet presAssocID="{DAF441A7-0CFB-4627-A751-3FB7EB017A4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25DED-5A9D-4157-8B4E-A96054E2F351}" type="pres">
      <dgm:prSet presAssocID="{CA128915-E4D7-4EC2-8942-A460E09BE37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86694B9-C864-438C-964D-81B3757E2BFF}" type="pres">
      <dgm:prSet presAssocID="{CA128915-E4D7-4EC2-8942-A460E09BE37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461CE17-395B-40BA-A33E-1EF29D2EB0F7}" type="pres">
      <dgm:prSet presAssocID="{6D9FF244-8E9E-4F85-A9E1-8ADF84C801A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8CC2B-C84A-470D-9251-060970128915}" type="pres">
      <dgm:prSet presAssocID="{782EC451-3E82-4BCC-9FA3-4085B33CBB9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3A668A60-BCC5-41BC-93F9-0B4EF7297FCE}" type="pres">
      <dgm:prSet presAssocID="{782EC451-3E82-4BCC-9FA3-4085B33CBB92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79A74C06-2CD5-4C28-B3C5-472D2971BCD1}" type="pres">
      <dgm:prSet presAssocID="{B733988A-8A33-4EEA-A1BC-7EE0C68D6C6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4FD1F8-7C21-4928-96D0-98EAE212C088}" srcId="{6FB7C1D3-54D8-4377-863B-68C1E0F7B386}" destId="{F0EBF6C9-1FD0-40DA-B178-568E43EF2723}" srcOrd="0" destOrd="0" parTransId="{5A545D49-C64B-4E2F-BD9C-3B585B0E2AFE}" sibTransId="{88821DAA-A231-4C1D-8B28-CFB8B8A5CFB9}"/>
    <dgm:cxn modelId="{E8033F81-D96E-44FB-B3C7-131D0AEEB3A5}" srcId="{6FB7C1D3-54D8-4377-863B-68C1E0F7B386}" destId="{B733988A-8A33-4EEA-A1BC-7EE0C68D6C6F}" srcOrd="3" destOrd="0" parTransId="{FC572ABE-209B-4C0D-B0FE-0DA7D54DAB6D}" sibTransId="{87888AA5-62B0-487D-B449-A580386B08B6}"/>
    <dgm:cxn modelId="{C387641B-040C-4B83-A71E-3FC485B71D99}" type="presOf" srcId="{88821DAA-A231-4C1D-8B28-CFB8B8A5CFB9}" destId="{FB847255-8B6C-494D-9BD4-B8C15427103A}" srcOrd="1" destOrd="0" presId="urn:microsoft.com/office/officeart/2005/8/layout/process1"/>
    <dgm:cxn modelId="{10093BE4-9600-4899-B38D-C2F8CCAC29C1}" type="presOf" srcId="{88821DAA-A231-4C1D-8B28-CFB8B8A5CFB9}" destId="{C863544A-CF65-4415-96FF-E1DE2F09C6B4}" srcOrd="0" destOrd="0" presId="urn:microsoft.com/office/officeart/2005/8/layout/process1"/>
    <dgm:cxn modelId="{78D46523-D46D-416A-A819-DCF40C322291}" type="presOf" srcId="{6D9FF244-8E9E-4F85-A9E1-8ADF84C801A0}" destId="{A461CE17-395B-40BA-A33E-1EF29D2EB0F7}" srcOrd="0" destOrd="0" presId="urn:microsoft.com/office/officeart/2005/8/layout/process1"/>
    <dgm:cxn modelId="{A6EF3E85-F21B-458B-9157-290480298ADD}" type="presOf" srcId="{B733988A-8A33-4EEA-A1BC-7EE0C68D6C6F}" destId="{79A74C06-2CD5-4C28-B3C5-472D2971BCD1}" srcOrd="0" destOrd="0" presId="urn:microsoft.com/office/officeart/2005/8/layout/process1"/>
    <dgm:cxn modelId="{850B754F-D83A-42FC-A894-FFB21F0B05C2}" type="presOf" srcId="{782EC451-3E82-4BCC-9FA3-4085B33CBB92}" destId="{5C28CC2B-C84A-470D-9251-060970128915}" srcOrd="0" destOrd="0" presId="urn:microsoft.com/office/officeart/2005/8/layout/process1"/>
    <dgm:cxn modelId="{9773EBD8-CE5B-4904-9858-FE393E827939}" type="presOf" srcId="{CA128915-E4D7-4EC2-8942-A460E09BE37D}" destId="{92125DED-5A9D-4157-8B4E-A96054E2F351}" srcOrd="0" destOrd="0" presId="urn:microsoft.com/office/officeart/2005/8/layout/process1"/>
    <dgm:cxn modelId="{E993D437-8B6F-40E9-A304-A3A7F92AAC1A}" type="presOf" srcId="{F0EBF6C9-1FD0-40DA-B178-568E43EF2723}" destId="{F84F640D-12EE-4BD8-B11E-C2EAEB021FC3}" srcOrd="0" destOrd="0" presId="urn:microsoft.com/office/officeart/2005/8/layout/process1"/>
    <dgm:cxn modelId="{285D74AB-CBE9-47B7-85BB-929D7F01A4AC}" type="presOf" srcId="{782EC451-3E82-4BCC-9FA3-4085B33CBB92}" destId="{3A668A60-BCC5-41BC-93F9-0B4EF7297FCE}" srcOrd="1" destOrd="0" presId="urn:microsoft.com/office/officeart/2005/8/layout/process1"/>
    <dgm:cxn modelId="{F6A27A88-CEE8-4F19-8DAC-D9FF44320AC2}" type="presOf" srcId="{DAF441A7-0CFB-4627-A751-3FB7EB017A4E}" destId="{A7D6CC2B-97DC-4B30-B559-10363A2F5A22}" srcOrd="0" destOrd="0" presId="urn:microsoft.com/office/officeart/2005/8/layout/process1"/>
    <dgm:cxn modelId="{03A0C319-B2DE-4022-8766-FA517692D595}" type="presOf" srcId="{CA128915-E4D7-4EC2-8942-A460E09BE37D}" destId="{686694B9-C864-438C-964D-81B3757E2BFF}" srcOrd="1" destOrd="0" presId="urn:microsoft.com/office/officeart/2005/8/layout/process1"/>
    <dgm:cxn modelId="{47F21CA9-2648-4189-BDAE-3F579D12AACA}" type="presOf" srcId="{6FB7C1D3-54D8-4377-863B-68C1E0F7B386}" destId="{52372A16-51E4-4C40-8CF8-1E9E033182C1}" srcOrd="0" destOrd="0" presId="urn:microsoft.com/office/officeart/2005/8/layout/process1"/>
    <dgm:cxn modelId="{C5F40B69-7BDF-4827-9D88-85F3B22115C7}" srcId="{6FB7C1D3-54D8-4377-863B-68C1E0F7B386}" destId="{6D9FF244-8E9E-4F85-A9E1-8ADF84C801A0}" srcOrd="2" destOrd="0" parTransId="{2AE5A944-47FF-4629-BE0B-ADC849815B8A}" sibTransId="{782EC451-3E82-4BCC-9FA3-4085B33CBB92}"/>
    <dgm:cxn modelId="{A243681F-3CAD-46C3-9D4D-FE2FF4E5E7A0}" srcId="{6FB7C1D3-54D8-4377-863B-68C1E0F7B386}" destId="{DAF441A7-0CFB-4627-A751-3FB7EB017A4E}" srcOrd="1" destOrd="0" parTransId="{133EF2CB-326B-497A-9FBB-24FAA7E5A74E}" sibTransId="{CA128915-E4D7-4EC2-8942-A460E09BE37D}"/>
    <dgm:cxn modelId="{4CE6690B-3E58-4C84-ADBB-A63232D1A3D9}" type="presParOf" srcId="{52372A16-51E4-4C40-8CF8-1E9E033182C1}" destId="{F84F640D-12EE-4BD8-B11E-C2EAEB021FC3}" srcOrd="0" destOrd="0" presId="urn:microsoft.com/office/officeart/2005/8/layout/process1"/>
    <dgm:cxn modelId="{08AC12E9-4788-450C-AC88-B84B14973919}" type="presParOf" srcId="{52372A16-51E4-4C40-8CF8-1E9E033182C1}" destId="{C863544A-CF65-4415-96FF-E1DE2F09C6B4}" srcOrd="1" destOrd="0" presId="urn:microsoft.com/office/officeart/2005/8/layout/process1"/>
    <dgm:cxn modelId="{2F3B37A3-AE19-4F3B-B11F-156514679DA7}" type="presParOf" srcId="{C863544A-CF65-4415-96FF-E1DE2F09C6B4}" destId="{FB847255-8B6C-494D-9BD4-B8C15427103A}" srcOrd="0" destOrd="0" presId="urn:microsoft.com/office/officeart/2005/8/layout/process1"/>
    <dgm:cxn modelId="{3FCFD9D7-204E-4285-9F4D-67CE17FEBB30}" type="presParOf" srcId="{52372A16-51E4-4C40-8CF8-1E9E033182C1}" destId="{A7D6CC2B-97DC-4B30-B559-10363A2F5A22}" srcOrd="2" destOrd="0" presId="urn:microsoft.com/office/officeart/2005/8/layout/process1"/>
    <dgm:cxn modelId="{21DF4F28-0F72-4645-83F8-EB84E817CEA6}" type="presParOf" srcId="{52372A16-51E4-4C40-8CF8-1E9E033182C1}" destId="{92125DED-5A9D-4157-8B4E-A96054E2F351}" srcOrd="3" destOrd="0" presId="urn:microsoft.com/office/officeart/2005/8/layout/process1"/>
    <dgm:cxn modelId="{E8FE9002-7678-4D9A-A4BD-FBA063D9C2C7}" type="presParOf" srcId="{92125DED-5A9D-4157-8B4E-A96054E2F351}" destId="{686694B9-C864-438C-964D-81B3757E2BFF}" srcOrd="0" destOrd="0" presId="urn:microsoft.com/office/officeart/2005/8/layout/process1"/>
    <dgm:cxn modelId="{A17E1AF8-E5D6-4344-A57A-96EE7ABD7C87}" type="presParOf" srcId="{52372A16-51E4-4C40-8CF8-1E9E033182C1}" destId="{A461CE17-395B-40BA-A33E-1EF29D2EB0F7}" srcOrd="4" destOrd="0" presId="urn:microsoft.com/office/officeart/2005/8/layout/process1"/>
    <dgm:cxn modelId="{2EDE297C-1078-4948-AB50-0B110E2BE102}" type="presParOf" srcId="{52372A16-51E4-4C40-8CF8-1E9E033182C1}" destId="{5C28CC2B-C84A-470D-9251-060970128915}" srcOrd="5" destOrd="0" presId="urn:microsoft.com/office/officeart/2005/8/layout/process1"/>
    <dgm:cxn modelId="{F6DBDB64-6C2E-4AB1-BEF9-A9EE1A7965F4}" type="presParOf" srcId="{5C28CC2B-C84A-470D-9251-060970128915}" destId="{3A668A60-BCC5-41BC-93F9-0B4EF7297FCE}" srcOrd="0" destOrd="0" presId="urn:microsoft.com/office/officeart/2005/8/layout/process1"/>
    <dgm:cxn modelId="{D6D31462-7007-49AC-95E2-1E15D0D6FD34}" type="presParOf" srcId="{52372A16-51E4-4C40-8CF8-1E9E033182C1}" destId="{79A74C06-2CD5-4C28-B3C5-472D2971BCD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1043140" cy="4765431"/>
        <a:chOff x="0" y="0"/>
        <a:chExt cx="11043140" cy="4765431"/>
      </a:xfrm>
    </dsp:grpSpPr>
    <dsp:sp modelId="{DA96572A-3B23-4C49-AD88-084B83650C8F}">
      <dsp:nvSpPr>
        <dsp:cNvPr id="4" name="Пятиугольник 3"/>
        <dsp:cNvSpPr/>
      </dsp:nvSpPr>
      <dsp:spPr bwMode="white">
        <a:xfrm rot="10800000">
          <a:off x="1560416" y="0"/>
          <a:ext cx="7343688" cy="100324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6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42404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Рост активного словаря на бурятском языке на 20-30%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60416" y="0"/>
        <a:ext cx="7343688" cy="1003249"/>
      </dsp:txXfrm>
    </dsp:sp>
    <dsp:sp modelId="{299B27F9-7B4B-4071-92E2-D4A313247A67}">
      <dsp:nvSpPr>
        <dsp:cNvPr id="3" name="Овал 2"/>
        <dsp:cNvSpPr/>
      </dsp:nvSpPr>
      <dsp:spPr bwMode="white">
        <a:xfrm>
          <a:off x="807192" y="52009"/>
          <a:ext cx="1003249" cy="1003249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sp:spPr>
      <dsp:style>
        <a:lnRef idx="2">
          <a:schemeClr val="lt1"/>
        </a:lnRef>
        <a:fillRef idx="1">
          <a:schemeClr val="accent6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807192" y="52009"/>
        <a:ext cx="1003249" cy="1003249"/>
      </dsp:txXfrm>
    </dsp:sp>
    <dsp:sp modelId="{F6565E9F-41B2-43B3-B911-61C9F0490180}">
      <dsp:nvSpPr>
        <dsp:cNvPr id="6" name="Пятиугольник 5"/>
        <dsp:cNvSpPr/>
      </dsp:nvSpPr>
      <dsp:spPr bwMode="white">
        <a:xfrm rot="10800000">
          <a:off x="3035941" y="1271483"/>
          <a:ext cx="7343688" cy="100324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6">
            <a:shade val="80000"/>
            <a:hueOff val="99999"/>
            <a:satOff val="-4313"/>
            <a:lumOff val="928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42404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устойчивого детско-взрослого сообщества на бурятском языке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035941" y="1271483"/>
        <a:ext cx="7343688" cy="1003249"/>
      </dsp:txXfrm>
    </dsp:sp>
    <dsp:sp modelId="{ECD0F307-8F97-47C0-96CE-88E5EE428E1C}">
      <dsp:nvSpPr>
        <dsp:cNvPr id="5" name="Овал 4"/>
        <dsp:cNvSpPr/>
      </dsp:nvSpPr>
      <dsp:spPr bwMode="white">
        <a:xfrm>
          <a:off x="1406100" y="1318456"/>
          <a:ext cx="1003249" cy="1003249"/>
        </a:xfrm>
        <a:prstGeom prst="ellipse">
          <a:avLst/>
        </a:prstGeom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sp:spPr>
      <dsp:style>
        <a:lnRef idx="2">
          <a:schemeClr val="lt1"/>
        </a:lnRef>
        <a:fillRef idx="1">
          <a:schemeClr val="accent6">
            <a:tint val="50000"/>
            <a:hueOff val="80000"/>
            <a:satOff val="-1437"/>
            <a:lumOff val="4052"/>
            <a:alpha val="100000"/>
          </a:schemeClr>
        </a:fillRef>
        <a:effectRef idx="0">
          <a:scrgbClr r="0" g="0" b="0"/>
        </a:effectRef>
        <a:fontRef idx="minor"/>
      </dsp:style>
      <dsp:txXfrm>
        <a:off x="1406100" y="1318456"/>
        <a:ext cx="1003249" cy="1003249"/>
      </dsp:txXfrm>
    </dsp:sp>
    <dsp:sp modelId="{3AC15792-80F8-4567-B6ED-F53E6073BF77}">
      <dsp:nvSpPr>
        <dsp:cNvPr id="8" name="Пятиугольник 7"/>
        <dsp:cNvSpPr/>
      </dsp:nvSpPr>
      <dsp:spPr bwMode="white">
        <a:xfrm rot="10800000">
          <a:off x="2846952" y="2163327"/>
          <a:ext cx="7343688" cy="100324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6">
            <a:shade val="80000"/>
            <a:hueOff val="199999"/>
            <a:satOff val="-8626"/>
            <a:lumOff val="1856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42404" tIns="106680" rIns="199136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80% семей в проект</a:t>
          </a:r>
          <a:endParaRPr lang="ru-RU" sz="2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846952" y="2163327"/>
        <a:ext cx="7343688" cy="1003249"/>
      </dsp:txXfrm>
    </dsp:sp>
    <dsp:sp modelId="{6DA15180-1C2C-4CD2-BBC5-49DBFA8E9A26}">
      <dsp:nvSpPr>
        <dsp:cNvPr id="7" name="Овал 6"/>
        <dsp:cNvSpPr/>
      </dsp:nvSpPr>
      <dsp:spPr bwMode="white">
        <a:xfrm>
          <a:off x="1010897" y="2355678"/>
          <a:ext cx="1003249" cy="1003249"/>
        </a:xfrm>
        <a:prstGeom prst="ellipse">
          <a:avLst/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sp:spPr>
      <dsp:style>
        <a:lnRef idx="2">
          <a:schemeClr val="lt1"/>
        </a:lnRef>
        <a:fillRef idx="1">
          <a:schemeClr val="accent6">
            <a:tint val="50000"/>
            <a:hueOff val="160000"/>
            <a:satOff val="-2875"/>
            <a:lumOff val="8105"/>
            <a:alpha val="100000"/>
          </a:schemeClr>
        </a:fillRef>
        <a:effectRef idx="0">
          <a:scrgbClr r="0" g="0" b="0"/>
        </a:effectRef>
        <a:fontRef idx="minor"/>
      </dsp:style>
      <dsp:txXfrm>
        <a:off x="1010897" y="2355678"/>
        <a:ext cx="1003249" cy="1003249"/>
      </dsp:txXfrm>
    </dsp:sp>
    <dsp:sp modelId="{51B96207-908E-48B9-9992-202E2DDD74A1}">
      <dsp:nvSpPr>
        <dsp:cNvPr id="10" name="Пятиугольник 9"/>
        <dsp:cNvSpPr/>
      </dsp:nvSpPr>
      <dsp:spPr bwMode="white">
        <a:xfrm rot="10800000">
          <a:off x="2958680" y="3096292"/>
          <a:ext cx="7343688" cy="1003249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6">
            <a:shade val="80000"/>
            <a:hueOff val="300000"/>
            <a:satOff val="-12940"/>
            <a:lumOff val="2784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442404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Трансляция опыта ДОУ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958680" y="3096292"/>
        <a:ext cx="7343688" cy="1003249"/>
      </dsp:txXfrm>
    </dsp:sp>
    <dsp:sp modelId="{123A5D8A-4DA5-4046-A728-B08319076814}">
      <dsp:nvSpPr>
        <dsp:cNvPr id="9" name="Овал 8"/>
        <dsp:cNvSpPr/>
      </dsp:nvSpPr>
      <dsp:spPr bwMode="white">
        <a:xfrm flipH="1">
          <a:off x="1104034" y="3643751"/>
          <a:ext cx="1003249" cy="1003249"/>
        </a:xfrm>
        <a:prstGeom prst="ellipse">
          <a:avLst/>
        </a:prstGeom>
        <a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sp:spPr>
      <dsp:style>
        <a:lnRef idx="2">
          <a:schemeClr val="lt1"/>
        </a:lnRef>
        <a:fillRef idx="1">
          <a:schemeClr val="accent6">
            <a:tint val="50000"/>
            <a:hueOff val="240000"/>
            <a:satOff val="-4313"/>
            <a:lumOff val="12157"/>
            <a:alpha val="100000"/>
          </a:schemeClr>
        </a:fillRef>
        <a:effectRef idx="0">
          <a:scrgbClr r="0" g="0" b="0"/>
        </a:effectRef>
        <a:fontRef idx="minor"/>
      </dsp:style>
      <dsp:txXfrm flipH="1">
        <a:off x="1104034" y="3643751"/>
        <a:ext cx="1003249" cy="10032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010140" cy="5418455"/>
        <a:chOff x="0" y="0"/>
        <a:chExt cx="10010140" cy="5418455"/>
      </a:xfrm>
    </dsp:grpSpPr>
    <dsp:sp modelId="{F84F640D-12EE-4BD8-B11E-C2EAEB021FC3}">
      <dsp:nvSpPr>
        <dsp:cNvPr id="3" name="Скругленный прямоугольник 2"/>
        <dsp:cNvSpPr/>
      </dsp:nvSpPr>
      <dsp:spPr bwMode="white">
        <a:xfrm>
          <a:off x="0" y="2131719"/>
          <a:ext cx="1925027" cy="115501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язык</a:t>
          </a:r>
          <a:endParaRPr lang="ru-RU" dirty="0"/>
        </a:p>
      </dsp:txBody>
      <dsp:txXfrm>
        <a:off x="0" y="2131719"/>
        <a:ext cx="1925027" cy="1155016"/>
      </dsp:txXfrm>
    </dsp:sp>
    <dsp:sp modelId="{C863544A-CF65-4415-96FF-E1DE2F09C6B4}">
      <dsp:nvSpPr>
        <dsp:cNvPr id="4" name="Стрелка вправо 3"/>
        <dsp:cNvSpPr/>
      </dsp:nvSpPr>
      <dsp:spPr bwMode="white">
        <a:xfrm>
          <a:off x="2105979" y="2470524"/>
          <a:ext cx="408106" cy="47740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>
        <a:off x="2105979" y="2470524"/>
        <a:ext cx="408106" cy="477407"/>
      </dsp:txXfrm>
    </dsp:sp>
    <dsp:sp modelId="{A7D6CC2B-97DC-4B30-B559-10363A2F5A22}">
      <dsp:nvSpPr>
        <dsp:cNvPr id="5" name="Скругленный прямоугольник 4"/>
        <dsp:cNvSpPr/>
      </dsp:nvSpPr>
      <dsp:spPr bwMode="white">
        <a:xfrm>
          <a:off x="2695038" y="2131719"/>
          <a:ext cx="1925027" cy="115501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2260000"/>
            <a:satOff val="-5751"/>
            <a:lumOff val="-392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культура</a:t>
          </a:r>
          <a:endParaRPr lang="ru-RU" dirty="0"/>
        </a:p>
      </dsp:txBody>
      <dsp:txXfrm>
        <a:off x="2695038" y="2131719"/>
        <a:ext cx="1925027" cy="1155016"/>
      </dsp:txXfrm>
    </dsp:sp>
    <dsp:sp modelId="{92125DED-5A9D-4157-8B4E-A96054E2F351}">
      <dsp:nvSpPr>
        <dsp:cNvPr id="6" name="Стрелка вправо 5"/>
        <dsp:cNvSpPr/>
      </dsp:nvSpPr>
      <dsp:spPr bwMode="white">
        <a:xfrm>
          <a:off x="4801017" y="2470524"/>
          <a:ext cx="408106" cy="47740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-3390000"/>
            <a:satOff val="-8626"/>
            <a:lumOff val="-588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>
        <a:off x="4801017" y="2470524"/>
        <a:ext cx="408106" cy="477407"/>
      </dsp:txXfrm>
    </dsp:sp>
    <dsp:sp modelId="{A461CE17-395B-40BA-A33E-1EF29D2EB0F7}">
      <dsp:nvSpPr>
        <dsp:cNvPr id="7" name="Скругленный прямоугольник 6"/>
        <dsp:cNvSpPr/>
      </dsp:nvSpPr>
      <dsp:spPr bwMode="white">
        <a:xfrm>
          <a:off x="5390075" y="2131719"/>
          <a:ext cx="1925027" cy="115501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4520000"/>
            <a:satOff val="-11502"/>
            <a:lumOff val="-784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семья</a:t>
          </a:r>
          <a:endParaRPr lang="ru-RU" dirty="0"/>
        </a:p>
      </dsp:txBody>
      <dsp:txXfrm>
        <a:off x="5390075" y="2131719"/>
        <a:ext cx="1925027" cy="1155016"/>
      </dsp:txXfrm>
    </dsp:sp>
    <dsp:sp modelId="{5C28CC2B-C84A-470D-9251-060970128915}">
      <dsp:nvSpPr>
        <dsp:cNvPr id="8" name="Стрелка вправо 7"/>
        <dsp:cNvSpPr/>
      </dsp:nvSpPr>
      <dsp:spPr bwMode="white">
        <a:xfrm>
          <a:off x="7496055" y="2470524"/>
          <a:ext cx="408106" cy="47740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-6780000"/>
            <a:satOff val="-17254"/>
            <a:lumOff val="-1176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>
        <a:off x="7496055" y="2470524"/>
        <a:ext cx="408106" cy="477407"/>
      </dsp:txXfrm>
    </dsp:sp>
    <dsp:sp modelId="{79A74C06-2CD5-4C28-B3C5-472D2971BCD1}">
      <dsp:nvSpPr>
        <dsp:cNvPr id="9" name="Скругленный прямоугольник 8"/>
        <dsp:cNvSpPr/>
      </dsp:nvSpPr>
      <dsp:spPr bwMode="white">
        <a:xfrm>
          <a:off x="8085113" y="2131719"/>
          <a:ext cx="1925027" cy="115501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6780000"/>
            <a:satOff val="-17254"/>
            <a:lumOff val="-1176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сообщество</a:t>
          </a:r>
          <a:endParaRPr lang="ru-RU" dirty="0"/>
        </a:p>
      </dsp:txBody>
      <dsp:txXfrm>
        <a:off x="8085113" y="2131719"/>
        <a:ext cx="1925027" cy="1155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80226-7DAD-475F-B45A-29EF106D47F7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7C894-9DA9-4E45-BE14-36F7157A93B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7C894-9DA9-4E45-BE14-36F7157A93B0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7C894-9DA9-4E45-BE14-36F7157A93B0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web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web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hyperlink" Target="https://ya.ru/video/preview/9307668162690228325" TargetMode="Externa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2095" y="1784985"/>
            <a:ext cx="11430000" cy="2387600"/>
          </a:xfrm>
        </p:spPr>
        <p:txBody>
          <a:bodyPr>
            <a:normAutofit/>
          </a:bodyPr>
          <a:lstStyle/>
          <a:p>
            <a:pPr algn="ctr"/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Монолингвальная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среда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ДОО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бурятском</a:t>
            </a:r>
            <a:r>
              <a:rPr lang="en-US" alt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языке</a:t>
            </a:r>
            <a:r>
              <a:rPr lang="en-US" alt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2095" y="4693285"/>
            <a:ext cx="10598785" cy="97599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док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ладчик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: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Сандакова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Оюна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Дамдиндоржиевна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,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endParaRPr lang="en-US" altLang="en-US" sz="1600" dirty="0">
              <a:solidFill>
                <a:schemeClr val="bg2">
                  <a:lumMod val="50000"/>
                </a:schemeClr>
              </a:solidFill>
              <a:effectLst/>
              <a:latin typeface="Bounded Light" pitchFamily="2" charset="0"/>
            </a:endParaRPr>
          </a:p>
          <a:p>
            <a:pPr marL="0" indent="0" algn="r">
              <a:buNone/>
            </a:pP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заведующий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МАДОУ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 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«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Детский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сад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№ 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1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„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Номина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“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»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г</a:t>
            </a:r>
            <a:r>
              <a:rPr lang="en-US" altLang="ru-RU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.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 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Улан</a:t>
            </a:r>
            <a:r>
              <a:rPr lang="ru-RU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-</a:t>
            </a:r>
            <a:r>
              <a:rPr lang="en-US" alt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Удэ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41910"/>
            <a:ext cx="3257550" cy="4883785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445" y="1843405"/>
            <a:ext cx="6127750" cy="40868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8641" y="215334"/>
            <a:ext cx="7700210" cy="5775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3" y="403775"/>
            <a:ext cx="7931217" cy="544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" y="262083"/>
            <a:ext cx="7616441" cy="570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33"/>
          <a:stretch>
            <a:fillRect/>
          </a:stretch>
        </p:blipFill>
        <p:spPr>
          <a:xfrm>
            <a:off x="262304" y="158263"/>
            <a:ext cx="7026519" cy="577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1091" y="495831"/>
            <a:ext cx="8681986" cy="4676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2"/>
          <a:stretch>
            <a:fillRect/>
          </a:stretch>
        </p:blipFill>
        <p:spPr>
          <a:xfrm>
            <a:off x="114299" y="263770"/>
            <a:ext cx="8835105" cy="4624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4"/>
          <a:stretch>
            <a:fillRect/>
          </a:stretch>
        </p:blipFill>
        <p:spPr>
          <a:xfrm>
            <a:off x="211757" y="856649"/>
            <a:ext cx="8627444" cy="52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3846" y="381018"/>
            <a:ext cx="7475754" cy="5606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765935" y="532114"/>
            <a:ext cx="5080000" cy="2718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2800" b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Ресурсы</a:t>
            </a:r>
            <a:r>
              <a:rPr sz="2800" b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2800" b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проекта</a:t>
            </a:r>
            <a:r>
              <a:rPr lang="ru-RU" sz="2800" b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endParaRPr sz="2800" b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3511" y="1210449"/>
          <a:ext cx="5168767" cy="3958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823285" y="2019565"/>
          <a:ext cx="5395612" cy="3149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414"/>
                <a:gridCol w="3942198"/>
              </a:tblGrid>
              <a:tr h="27675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ресурсов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47803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кадровые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Педагоги, воспитатели,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аботники ДОУ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110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Грантовые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средства, премия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Главы Республики Бурятия, средства ДОУ, спонсорская помощь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566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материальные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Оборудование для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мультстудии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юрта,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дидактические материалы, литература, книги, костюмы, игрушки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646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партнерские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Родители, музеи, библиотеки, театры, школы, НКО, спонсоры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6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303140" y="147071"/>
            <a:ext cx="8400565" cy="5849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417" t="29945" r="25159"/>
          <a:stretch>
            <a:fillRect/>
          </a:stretch>
        </p:blipFill>
        <p:spPr>
          <a:xfrm>
            <a:off x="8703705" y="2154034"/>
            <a:ext cx="2775213" cy="2883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6529411" y="1541390"/>
            <a:ext cx="4920127" cy="4850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При поддержке министерства образования и науки республики Бурятия издано методическое пособие 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«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Разноцветный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мир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endParaRPr lang="ru-RU" sz="160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счёт средств Государственной программы «Сохранение и развитие бурятского языка в Республике Бурятия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издано методическое пособие для второй младшей группы 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«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Бэеын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тамир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хугжоолгэ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на бурятском языке. Соавтором данных пособий является докладчик</a:t>
            </a:r>
            <a:endParaRPr lang="ru-RU"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Педагогами </a:t>
            </a:r>
            <a:r>
              <a:rPr lang="ru-RU" sz="160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детского 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сада изданы 3 научные статьи о ходе реализации проекта</a:t>
            </a:r>
            <a:endParaRPr lang="ru-RU" sz="160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Оборудована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мультстудия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«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Минии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Буряад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Закуплена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юрта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для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интерактивных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занятий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10 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педагогов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обучены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мультипликации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 отснято 4 мультфильма: </a:t>
            </a:r>
            <a:r>
              <a:rPr lang="ru-RU" sz="160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Танилсалга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-знакомство, </a:t>
            </a:r>
            <a:r>
              <a:rPr lang="en-US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Y</a:t>
            </a:r>
            <a:r>
              <a:rPr lang="ru-RU" sz="160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нгэ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-цвета, </a:t>
            </a:r>
            <a:r>
              <a:rPr lang="ru-RU" sz="160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Минии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үлэ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-моя семья,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Гэрэй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амитад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-домашние животные.</a:t>
            </a:r>
            <a:r>
              <a:rPr lang="ru-RU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Ссылка: </a:t>
            </a:r>
            <a:r>
              <a:rPr lang="en-US" sz="160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  <a:hlinkClick r:id="rId1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  <a:hlinkClick r:id="rId1"/>
              </a:rPr>
              <a:t>ya.ru/video/preview/9307668162690228325</a:t>
            </a:r>
            <a:endParaRPr lang="ru-RU" sz="160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1"/>
          <p:cNvSpPr txBox="1"/>
          <p:nvPr/>
        </p:nvSpPr>
        <p:spPr>
          <a:xfrm>
            <a:off x="1765935" y="532114"/>
            <a:ext cx="5080000" cy="3111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Что уже сделано:</a:t>
            </a:r>
            <a:endParaRPr sz="28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5" t="16272" r="12809" b="3895"/>
          <a:stretch>
            <a:fillRect/>
          </a:stretch>
        </p:blipFill>
        <p:spPr>
          <a:xfrm>
            <a:off x="133592" y="843225"/>
            <a:ext cx="3910870" cy="25496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7"/>
          <a:stretch>
            <a:fillRect/>
          </a:stretch>
        </p:blipFill>
        <p:spPr>
          <a:xfrm>
            <a:off x="3689488" y="2313258"/>
            <a:ext cx="2676142" cy="3673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1"/>
          <p:cNvSpPr txBox="1"/>
          <p:nvPr/>
        </p:nvSpPr>
        <p:spPr>
          <a:xfrm>
            <a:off x="3480435" y="426139"/>
            <a:ext cx="5080000" cy="3111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 чему мы стремимся?</a:t>
            </a:r>
            <a:endParaRPr sz="28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8260" y="940776"/>
          <a:ext cx="11043140" cy="4765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8"/>
          <p:cNvGraphicFramePr/>
          <p:nvPr/>
        </p:nvGraphicFramePr>
        <p:xfrm>
          <a:off x="140970" y="273685"/>
          <a:ext cx="10713720" cy="5490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825501" y="4617208"/>
            <a:ext cx="1016488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Нехватка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педагогических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кадров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285750" indent="-28575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Завершение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научного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сопровождения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проекта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развитию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бурятской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речи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детей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дошкольного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возраста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1"/>
          <p:cNvSpPr txBox="1"/>
          <p:nvPr/>
        </p:nvSpPr>
        <p:spPr>
          <a:xfrm>
            <a:off x="281354" y="426139"/>
            <a:ext cx="8279081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 какими трудностями мы столкнулись?</a:t>
            </a:r>
            <a:endParaRPr sz="28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93" y="815610"/>
            <a:ext cx="5345722" cy="350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967154" y="1436688"/>
            <a:ext cx="7668846" cy="1578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1.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Комплексный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подход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+ 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культура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+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семья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;</a:t>
            </a:r>
            <a:endParaRPr sz="1600" b="0" i="0" dirty="0">
              <a:solidFill>
                <a:schemeClr val="tx1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2.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Использование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современных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технологий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(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мультстудия</a:t>
            </a: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 ИИ, </a:t>
            </a:r>
            <a:r>
              <a:rPr lang="ru-RU"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нейроигры</a:t>
            </a:r>
            <a:r>
              <a:rPr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)</a:t>
            </a: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;</a:t>
            </a:r>
            <a:endParaRPr sz="1600" b="0" i="0" dirty="0">
              <a:solidFill>
                <a:schemeClr val="tx1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3.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Вовлечение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родителей</a:t>
            </a:r>
            <a:r>
              <a:rPr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 сообщество;</a:t>
            </a:r>
            <a:endParaRPr sz="1600" b="0" i="0" dirty="0">
              <a:solidFill>
                <a:schemeClr val="tx1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4.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Сочетание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традиционных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методов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(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фольклор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игры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) и 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инноваций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;</a:t>
            </a:r>
            <a:endParaRPr sz="1600" b="0" i="0" dirty="0">
              <a:solidFill>
                <a:schemeClr val="tx1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lang="ru-RU"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5. </a:t>
            </a:r>
            <a:r>
              <a:rPr sz="1600" b="0" i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Модель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может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быть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адаптирована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для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других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языков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малых</a:t>
            </a:r>
            <a:r>
              <a:rPr sz="1600" b="0" i="0" dirty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народов</a:t>
            </a:r>
            <a:r>
              <a:rPr sz="1600" b="0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 smtClean="0">
              <a:solidFill>
                <a:schemeClr val="tx1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1"/>
          <p:cNvSpPr txBox="1"/>
          <p:nvPr/>
        </p:nvSpPr>
        <p:spPr>
          <a:xfrm>
            <a:off x="281354" y="426139"/>
            <a:ext cx="8431823" cy="67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Почему наш опыт важен </a:t>
            </a:r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algn="ctr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для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международного сообщества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?</a:t>
            </a:r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028700" y="1437005"/>
          <a:ext cx="1001014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95654" y="1128981"/>
            <a:ext cx="7449038" cy="2875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Выводы</a:t>
            </a:r>
            <a:r>
              <a:rPr sz="1600" b="1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endParaRPr sz="16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Создание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языковой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среды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в 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ДОУ</a:t>
            </a:r>
            <a:r>
              <a:rPr lang="ru-RU" sz="160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эффективный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способ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сохранения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Вовлечение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семьи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критически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важно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для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успеха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Культурные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элементы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усиливают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мотивацию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к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изучению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endParaRPr lang="ru-RU" sz="1600" b="1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Перспективы</a:t>
            </a:r>
            <a:r>
              <a:rPr sz="1600" b="1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endParaRPr sz="16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Расширение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проекта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другие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регионы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Разработка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онлайн‑курсов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для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педагогов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Международное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сотрудничество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обмену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опытом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1"/>
          <p:cNvSpPr txBox="1"/>
          <p:nvPr/>
        </p:nvSpPr>
        <p:spPr>
          <a:xfrm>
            <a:off x="281354" y="426139"/>
            <a:ext cx="8279081" cy="311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Итоги и дальнейшие шаги</a:t>
            </a:r>
            <a:endParaRPr sz="28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762" y="1884817"/>
            <a:ext cx="5476142" cy="3267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/>
          <p:nvPr/>
        </p:nvSpPr>
        <p:spPr>
          <a:xfrm>
            <a:off x="337038" y="1547445"/>
            <a:ext cx="5958254" cy="40708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родителей воспитанников ДОУ не владеют бурятским языком;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Прерывается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межпоколенческая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передача языка;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Снижается мотивация детей к изучению бурятского языка;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молодого поколения бурят сокращается количество носителей родного бурятского языка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Заголовок 2"/>
          <p:cNvSpPr txBox="1"/>
          <p:nvPr/>
        </p:nvSpPr>
        <p:spPr>
          <a:xfrm>
            <a:off x="838200" y="448408"/>
            <a:ext cx="7611208" cy="70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9"/>
          <p:cNvGraphicFramePr/>
          <p:nvPr/>
        </p:nvGraphicFramePr>
        <p:xfrm>
          <a:off x="5958038" y="587140"/>
          <a:ext cx="2897204" cy="5178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489037" y="2635605"/>
            <a:ext cx="11571418" cy="2621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1200"/>
              </a:spcBef>
              <a:spcAft>
                <a:spcPts val="200"/>
              </a:spcAft>
            </a:pPr>
            <a:r>
              <a:rPr b="1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Цел</a:t>
            </a:r>
            <a:r>
              <a:rPr lang="ru-RU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ь проекта</a:t>
            </a:r>
            <a:r>
              <a:rPr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r>
              <a:rPr lang="ru-RU" b="1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онолингвальной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речевой среды, как основы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будущего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полилингвального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обучения</a:t>
            </a:r>
            <a:endParaRPr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</a:pPr>
            <a:r>
              <a:rPr b="1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Задачи</a:t>
            </a:r>
            <a:r>
              <a:rPr b="1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endParaRPr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Сформировать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монолингвальную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речевую развивающую </a:t>
            </a:r>
            <a:r>
              <a:rPr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среду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на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бурятском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языке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в ДОУ.</a:t>
            </a:r>
            <a:endParaRPr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Создать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детско-взрослое сообщество для вовлечения в языковую среду</a:t>
            </a:r>
            <a:endParaRPr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Развить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активную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речь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у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дошкольников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через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фольклор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театрализацию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и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традиционные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игры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Обогатить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предметно‑пространственную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среду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элементами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бурятской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культуры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Организовать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мониторинг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речевого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развития</a:t>
            </a:r>
            <a:r>
              <a:rPr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детей</a:t>
            </a:r>
            <a:r>
              <a:rPr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446" y="214514"/>
            <a:ext cx="3095297" cy="221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446" y="386091"/>
            <a:ext cx="731040" cy="728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527" y="893968"/>
            <a:ext cx="630838" cy="6288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0856" t="21370" r="21387" b="21670"/>
          <a:stretch>
            <a:fillRect/>
          </a:stretch>
        </p:blipFill>
        <p:spPr>
          <a:xfrm>
            <a:off x="4561734" y="895149"/>
            <a:ext cx="636470" cy="6276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0856" t="21370" r="21387" b="21670"/>
          <a:stretch>
            <a:fillRect/>
          </a:stretch>
        </p:blipFill>
        <p:spPr>
          <a:xfrm>
            <a:off x="5543787" y="463013"/>
            <a:ext cx="660956" cy="651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3302" y="311065"/>
            <a:ext cx="1591376" cy="2104876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TextBox 9"/>
          <p:cNvSpPr txBox="1"/>
          <p:nvPr/>
        </p:nvSpPr>
        <p:spPr>
          <a:xfrm>
            <a:off x="1520789" y="1270534"/>
            <a:ext cx="6671884" cy="46971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16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1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ознакомлен с научным руководителем и научно-теоретической основой проекта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-разработаны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НПА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-проведено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педагогов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-проведена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-НПА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утверждены и согласованы с НС ДОУ и Учредителем ДОУ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2020–2021 гг. изучен опыт других ДОУ (методики, программы, взаимодействие с родителями, организация процесса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даты: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24.09.2021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соглашение с АНО ДПО «БРИОП» (3 года);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01.10.2021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старт практической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опыта ДОУ 2020–2021 гг. помогло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адаптировать лучшие практики в проекте</a:t>
            </a:r>
            <a:r>
              <a:rPr lang="ru-RU" dirty="0"/>
              <a:t>.</a:t>
            </a:r>
            <a:endParaRPr lang="ru-RU" dirty="0"/>
          </a:p>
          <a:p>
            <a:pPr marL="285750" lvl="0" indent="-285750" defTabSz="8001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Tx/>
              <a:buChar char="-"/>
            </a:pPr>
            <a:endParaRPr lang="ru-RU" sz="1600" dirty="0">
              <a:solidFill>
                <a:srgbClr val="000066"/>
              </a:solidFill>
            </a:endParaRPr>
          </a:p>
          <a:p>
            <a:pPr marL="285750" lvl="0" indent="-285750" defTabSz="8001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Tx/>
              <a:buChar char="-"/>
            </a:pPr>
            <a:endParaRPr lang="ru-RU" sz="1600" kern="1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 defTabSz="8001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Tx/>
              <a:buChar char="-"/>
            </a:pPr>
            <a:endParaRPr sz="1800" kern="1200" dirty="0">
              <a:solidFill>
                <a:srgbClr val="0000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41344" y="2259799"/>
            <a:ext cx="2835718" cy="3111098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000" r="-3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Заголовок 2"/>
          <p:cNvSpPr txBox="1"/>
          <p:nvPr/>
        </p:nvSpPr>
        <p:spPr>
          <a:xfrm>
            <a:off x="1732546" y="448408"/>
            <a:ext cx="6716861" cy="42749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53" y="861899"/>
            <a:ext cx="8813493" cy="4957590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51287" y="326977"/>
            <a:ext cx="7857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мероприятия проекта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86746" y="2111142"/>
            <a:ext cx="30640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Полилингвальная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личность -</a:t>
            </a:r>
            <a:b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просто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инвидуум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владеющий разными наборами речевых возможностей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культурно-историческая личность, 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имеющая свою социальную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маркированность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свои этнические корни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651287" y="1116531"/>
            <a:ext cx="8213580" cy="4067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Мероприятия</a:t>
            </a:r>
            <a:r>
              <a:rPr sz="1600" b="1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:</a:t>
            </a:r>
            <a:endParaRPr sz="1600" b="1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роект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«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Край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родной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— 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Бурятия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-создание ППРС; 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endParaRPr lang="ru-RU"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роект 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«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Сагаалган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 У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живого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огня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традиций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-знакомство с традициями встречи Нового года по лунному календарю;</a:t>
            </a:r>
            <a:endParaRPr lang="ru-RU"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акция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«108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шагай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-сбор «шагай» и правил игры разных районов Бурятии;</a:t>
            </a:r>
            <a:endParaRPr lang="ru-RU"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проект 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«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Бурятская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юрта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— 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хранилище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традиций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-знакомство с традиционным жилищем бурят, утварью, мебелью, орудиями труда;</a:t>
            </a:r>
            <a:endParaRPr lang="ru-RU" sz="1600" b="0" i="0" dirty="0" smtClean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проект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«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Айлшалыт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манайда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-создание центров для ознакомления гостей с достопримечательностями Бурятии;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с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оздание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мультстудии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«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Минии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Буряад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 (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обучение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10 </a:t>
            </a:r>
            <a:r>
              <a:rPr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педагогов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на КПК по курсу «Мультипликация»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закупка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оборудования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)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;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Победа в 2  </a:t>
            </a:r>
            <a:r>
              <a:rPr lang="ru-RU"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грантовых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 конкурсах;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Тематические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дни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театрализованные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представления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,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традиционные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</a:t>
            </a: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игры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Мастер‑классы</a:t>
            </a:r>
            <a:r>
              <a:rPr sz="1600" b="0" i="0" dirty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 и 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работа детско-родительского клуба «</a:t>
            </a:r>
            <a:r>
              <a:rPr lang="ru-RU" sz="1600" b="0" i="0" dirty="0" err="1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Эрдэни</a:t>
            </a:r>
            <a:r>
              <a:rPr lang="ru-RU"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»</a:t>
            </a:r>
            <a:r>
              <a:rPr sz="1600" b="0" i="0" dirty="0" smtClean="0">
                <a:latin typeface="Times New Roman" panose="02020603050405020304" pitchFamily="18" charset="0"/>
                <a:ea typeface="-apple-system"/>
                <a:cs typeface="Times New Roman" panose="02020603050405020304" pitchFamily="18" charset="0"/>
              </a:rPr>
              <a:t>.</a:t>
            </a:r>
            <a:endParaRPr sz="1600" b="0" i="0" dirty="0">
              <a:latin typeface="Times New Roman" panose="02020603050405020304" pitchFamily="18" charset="0"/>
              <a:ea typeface="-apple-system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287" y="326977"/>
            <a:ext cx="7857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мы это сделали?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5461801" y="7839275"/>
            <a:ext cx="5080000" cy="5482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1440"/>
              </a:lnSpc>
              <a:spcBef>
                <a:spcPts val="1200"/>
              </a:spcBef>
              <a:spcAft>
                <a:spcPts val="200"/>
              </a:spcAft>
            </a:pPr>
            <a:r>
              <a:rPr sz="1600" b="1" dirty="0" err="1">
                <a:latin typeface="-apple-system"/>
                <a:ea typeface="-apple-system"/>
              </a:rPr>
              <a:t>Слайд</a:t>
            </a:r>
            <a:r>
              <a:rPr sz="1600" b="1" dirty="0">
                <a:latin typeface="-apple-system"/>
                <a:ea typeface="-apple-system"/>
              </a:rPr>
              <a:t> 4. </a:t>
            </a:r>
            <a:r>
              <a:rPr sz="1600" b="1" dirty="0" err="1">
                <a:latin typeface="-apple-system"/>
                <a:ea typeface="-apple-system"/>
              </a:rPr>
              <a:t>Ключевые</a:t>
            </a:r>
            <a:r>
              <a:rPr sz="1600" b="1" dirty="0">
                <a:latin typeface="-apple-system"/>
                <a:ea typeface="-apple-system"/>
              </a:rPr>
              <a:t> </a:t>
            </a:r>
            <a:r>
              <a:rPr sz="1600" b="1" dirty="0" err="1">
                <a:latin typeface="-apple-system"/>
                <a:ea typeface="-apple-system"/>
              </a:rPr>
              <a:t>мероприятия</a:t>
            </a:r>
            <a:endParaRPr sz="1600" b="1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>
                <a:latin typeface="-apple-system"/>
                <a:ea typeface="-apple-system"/>
              </a:rPr>
              <a:t>Заголовок</a:t>
            </a:r>
            <a:r>
              <a:rPr sz="1600" b="1" dirty="0">
                <a:latin typeface="-apple-system"/>
                <a:ea typeface="-apple-system"/>
              </a:rPr>
              <a:t>: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Как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мы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это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сделали</a:t>
            </a:r>
            <a:r>
              <a:rPr sz="1600" b="0" dirty="0">
                <a:latin typeface="-apple-system"/>
                <a:ea typeface="-apple-system"/>
              </a:rPr>
              <a:t>?</a:t>
            </a:r>
            <a:endParaRPr sz="1600" b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>
                <a:latin typeface="-apple-system"/>
                <a:ea typeface="-apple-system"/>
              </a:rPr>
              <a:t>Мероприятия</a:t>
            </a:r>
            <a:r>
              <a:rPr sz="1600" b="1" dirty="0">
                <a:latin typeface="-apple-system"/>
                <a:ea typeface="-apple-system"/>
              </a:rPr>
              <a:t>:</a:t>
            </a:r>
            <a:endParaRPr sz="1600" b="1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Республиканский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проект</a:t>
            </a:r>
            <a:r>
              <a:rPr sz="1600" b="0" i="0" dirty="0">
                <a:latin typeface="-apple-system"/>
                <a:ea typeface="-apple-system"/>
              </a:rPr>
              <a:t> «</a:t>
            </a:r>
            <a:r>
              <a:rPr sz="1600" b="0" i="0" dirty="0" err="1">
                <a:latin typeface="-apple-system"/>
                <a:ea typeface="-apple-system"/>
              </a:rPr>
              <a:t>Монолингвальная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речевая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развивающая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среда</a:t>
            </a:r>
            <a:r>
              <a:rPr sz="1600" b="0" i="0" dirty="0">
                <a:latin typeface="-apple-system"/>
                <a:ea typeface="-apple-system"/>
              </a:rPr>
              <a:t> в ДОО </a:t>
            </a:r>
            <a:r>
              <a:rPr sz="1600" b="0" i="0" dirty="0" err="1">
                <a:latin typeface="-apple-system"/>
                <a:ea typeface="-apple-system"/>
              </a:rPr>
              <a:t>на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бурятском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языке</a:t>
            </a:r>
            <a:r>
              <a:rPr sz="1600" b="0" i="0" dirty="0">
                <a:latin typeface="-apple-system"/>
                <a:ea typeface="-apple-system"/>
              </a:rPr>
              <a:t>».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Проекты</a:t>
            </a:r>
            <a:r>
              <a:rPr sz="1600" b="0" i="0" dirty="0">
                <a:latin typeface="-apple-system"/>
                <a:ea typeface="-apple-system"/>
              </a:rPr>
              <a:t>: «</a:t>
            </a:r>
            <a:r>
              <a:rPr sz="1600" b="0" i="0" dirty="0" err="1">
                <a:latin typeface="-apple-system"/>
                <a:ea typeface="-apple-system"/>
              </a:rPr>
              <a:t>Край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родной</a:t>
            </a:r>
            <a:r>
              <a:rPr sz="1600" b="0" i="0" dirty="0">
                <a:latin typeface="-apple-system"/>
                <a:ea typeface="-apple-system"/>
              </a:rPr>
              <a:t> — </a:t>
            </a:r>
            <a:r>
              <a:rPr sz="1600" b="0" i="0" dirty="0" err="1">
                <a:latin typeface="-apple-system"/>
                <a:ea typeface="-apple-system"/>
              </a:rPr>
              <a:t>Бурятия</a:t>
            </a:r>
            <a:r>
              <a:rPr sz="1600" b="0" i="0" dirty="0">
                <a:latin typeface="-apple-system"/>
                <a:ea typeface="-apple-system"/>
              </a:rPr>
              <a:t>», «</a:t>
            </a:r>
            <a:r>
              <a:rPr sz="1600" b="0" i="0" dirty="0" err="1">
                <a:latin typeface="-apple-system"/>
                <a:ea typeface="-apple-system"/>
              </a:rPr>
              <a:t>Сагаалган</a:t>
            </a:r>
            <a:r>
              <a:rPr sz="1600" b="0" i="0" dirty="0">
                <a:latin typeface="-apple-system"/>
                <a:ea typeface="-apple-system"/>
              </a:rPr>
              <a:t>. У </a:t>
            </a:r>
            <a:r>
              <a:rPr sz="1600" b="0" i="0" dirty="0" err="1">
                <a:latin typeface="-apple-system"/>
                <a:ea typeface="-apple-system"/>
              </a:rPr>
              <a:t>живого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огня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традиций</a:t>
            </a:r>
            <a:r>
              <a:rPr sz="1600" b="0" i="0" dirty="0">
                <a:latin typeface="-apple-system"/>
                <a:ea typeface="-apple-system"/>
              </a:rPr>
              <a:t>», </a:t>
            </a:r>
            <a:r>
              <a:rPr sz="1600" b="0" i="0" dirty="0" err="1">
                <a:latin typeface="-apple-system"/>
                <a:ea typeface="-apple-system"/>
              </a:rPr>
              <a:t>акция</a:t>
            </a:r>
            <a:r>
              <a:rPr sz="1600" b="0" i="0" dirty="0">
                <a:latin typeface="-apple-system"/>
                <a:ea typeface="-apple-system"/>
              </a:rPr>
              <a:t> «108 </a:t>
            </a:r>
            <a:r>
              <a:rPr sz="1600" b="0" i="0" dirty="0" err="1">
                <a:latin typeface="-apple-system"/>
                <a:ea typeface="-apple-system"/>
              </a:rPr>
              <a:t>шагай</a:t>
            </a:r>
            <a:r>
              <a:rPr sz="1600" b="0" i="0" dirty="0">
                <a:latin typeface="-apple-system"/>
                <a:ea typeface="-apple-system"/>
              </a:rPr>
              <a:t>», «</a:t>
            </a:r>
            <a:r>
              <a:rPr sz="1600" b="0" i="0" dirty="0" err="1">
                <a:latin typeface="-apple-system"/>
                <a:ea typeface="-apple-system"/>
              </a:rPr>
              <a:t>Бурятская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юрта</a:t>
            </a:r>
            <a:r>
              <a:rPr sz="1600" b="0" i="0" dirty="0">
                <a:latin typeface="-apple-system"/>
                <a:ea typeface="-apple-system"/>
              </a:rPr>
              <a:t> — </a:t>
            </a:r>
            <a:r>
              <a:rPr sz="1600" b="0" i="0" dirty="0" err="1">
                <a:latin typeface="-apple-system"/>
                <a:ea typeface="-apple-system"/>
              </a:rPr>
              <a:t>хранилище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традиций</a:t>
            </a:r>
            <a:r>
              <a:rPr sz="1600" b="0" i="0" dirty="0">
                <a:latin typeface="-apple-system"/>
                <a:ea typeface="-apple-system"/>
              </a:rPr>
              <a:t>», «</a:t>
            </a:r>
            <a:r>
              <a:rPr sz="1600" b="0" i="0" dirty="0" err="1">
                <a:latin typeface="-apple-system"/>
                <a:ea typeface="-apple-system"/>
              </a:rPr>
              <a:t>Айлшалыт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манайда</a:t>
            </a:r>
            <a:r>
              <a:rPr sz="1600" b="0" i="0" dirty="0">
                <a:latin typeface="-apple-system"/>
                <a:ea typeface="-apple-system"/>
              </a:rPr>
              <a:t>».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Создание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мультстудии</a:t>
            </a:r>
            <a:r>
              <a:rPr sz="1600" b="0" i="0" dirty="0">
                <a:latin typeface="-apple-system"/>
                <a:ea typeface="-apple-system"/>
              </a:rPr>
              <a:t> «</a:t>
            </a:r>
            <a:r>
              <a:rPr sz="1600" b="0" i="0" dirty="0" err="1">
                <a:latin typeface="-apple-system"/>
                <a:ea typeface="-apple-system"/>
              </a:rPr>
              <a:t>Минии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Буряад</a:t>
            </a:r>
            <a:r>
              <a:rPr sz="1600" b="0" i="0" dirty="0">
                <a:latin typeface="-apple-system"/>
                <a:ea typeface="-apple-system"/>
              </a:rPr>
              <a:t>» (</a:t>
            </a:r>
            <a:r>
              <a:rPr sz="1600" b="0" i="0" dirty="0" err="1">
                <a:latin typeface="-apple-system"/>
                <a:ea typeface="-apple-system"/>
              </a:rPr>
              <a:t>обучение</a:t>
            </a:r>
            <a:r>
              <a:rPr sz="1600" b="0" i="0" dirty="0">
                <a:latin typeface="-apple-system"/>
                <a:ea typeface="-apple-system"/>
              </a:rPr>
              <a:t> 10 </a:t>
            </a:r>
            <a:r>
              <a:rPr sz="1600" b="0" i="0" dirty="0" err="1">
                <a:latin typeface="-apple-system"/>
                <a:ea typeface="-apple-system"/>
              </a:rPr>
              <a:t>педагогов</a:t>
            </a:r>
            <a:r>
              <a:rPr sz="1600" b="0" i="0" dirty="0">
                <a:latin typeface="-apple-system"/>
                <a:ea typeface="-apple-system"/>
              </a:rPr>
              <a:t>, </a:t>
            </a:r>
            <a:r>
              <a:rPr sz="1600" b="0" i="0" dirty="0" err="1">
                <a:latin typeface="-apple-system"/>
                <a:ea typeface="-apple-system"/>
              </a:rPr>
              <a:t>закупка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оборудования</a:t>
            </a:r>
            <a:r>
              <a:rPr sz="1600" b="0" i="0" dirty="0">
                <a:latin typeface="-apple-system"/>
                <a:ea typeface="-apple-system"/>
              </a:rPr>
              <a:t>).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Закупка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юрты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на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премию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Главы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Республики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Бурятия</a:t>
            </a:r>
            <a:r>
              <a:rPr sz="1600" b="0" i="0" dirty="0">
                <a:latin typeface="-apple-system"/>
                <a:ea typeface="-apple-system"/>
              </a:rPr>
              <a:t>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Тематические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дни</a:t>
            </a:r>
            <a:r>
              <a:rPr sz="1600" b="0" i="0" dirty="0">
                <a:latin typeface="-apple-system"/>
                <a:ea typeface="-apple-system"/>
              </a:rPr>
              <a:t>, </a:t>
            </a:r>
            <a:r>
              <a:rPr sz="1600" b="0" i="0" dirty="0" err="1">
                <a:latin typeface="-apple-system"/>
                <a:ea typeface="-apple-system"/>
              </a:rPr>
              <a:t>театрализованные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представления</a:t>
            </a:r>
            <a:r>
              <a:rPr sz="1600" b="0" i="0" dirty="0">
                <a:latin typeface="-apple-system"/>
                <a:ea typeface="-apple-system"/>
              </a:rPr>
              <a:t>, </a:t>
            </a:r>
            <a:r>
              <a:rPr sz="1600" b="0" i="0" dirty="0" err="1">
                <a:latin typeface="-apple-system"/>
                <a:ea typeface="-apple-system"/>
              </a:rPr>
              <a:t>традиционные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игры</a:t>
            </a:r>
            <a:r>
              <a:rPr sz="1600" b="0" i="0" dirty="0">
                <a:latin typeface="-apple-system"/>
                <a:ea typeface="-apple-system"/>
              </a:rPr>
              <a:t>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Char char="•"/>
            </a:pPr>
            <a:r>
              <a:rPr sz="1600" b="0" i="0" dirty="0" err="1">
                <a:latin typeface="-apple-system"/>
                <a:ea typeface="-apple-system"/>
              </a:rPr>
              <a:t>Мастер‑классы</a:t>
            </a:r>
            <a:r>
              <a:rPr sz="1600" b="0" i="0" dirty="0">
                <a:latin typeface="-apple-system"/>
                <a:ea typeface="-apple-system"/>
              </a:rPr>
              <a:t> и </a:t>
            </a:r>
            <a:r>
              <a:rPr sz="1600" b="0" i="0" dirty="0" err="1">
                <a:latin typeface="-apple-system"/>
                <a:ea typeface="-apple-system"/>
              </a:rPr>
              <a:t>онлайн‑сообщество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для</a:t>
            </a:r>
            <a:r>
              <a:rPr sz="1600" b="0" i="0" dirty="0">
                <a:latin typeface="-apple-system"/>
                <a:ea typeface="-apple-system"/>
              </a:rPr>
              <a:t> </a:t>
            </a:r>
            <a:r>
              <a:rPr sz="1600" b="0" i="0" dirty="0" err="1">
                <a:latin typeface="-apple-system"/>
                <a:ea typeface="-apple-system"/>
              </a:rPr>
              <a:t>родителей</a:t>
            </a:r>
            <a:r>
              <a:rPr sz="1600" b="0" i="0" dirty="0">
                <a:latin typeface="-apple-system"/>
                <a:ea typeface="-apple-system"/>
              </a:rPr>
              <a:t>.</a:t>
            </a:r>
            <a:endParaRPr sz="1600" b="0" i="0" dirty="0">
              <a:latin typeface="-apple-system"/>
              <a:ea typeface="-apple-system"/>
            </a:endParaRPr>
          </a:p>
          <a:p>
            <a:pPr marL="0" indent="0">
              <a:lnSpc>
                <a:spcPts val="1680"/>
              </a:lnSpc>
              <a:spcBef>
                <a:spcPts val="400"/>
              </a:spcBef>
              <a:spcAft>
                <a:spcPts val="400"/>
              </a:spcAft>
            </a:pPr>
            <a:r>
              <a:rPr sz="1600" b="1" dirty="0" err="1">
                <a:latin typeface="-apple-system"/>
                <a:ea typeface="-apple-system"/>
              </a:rPr>
              <a:t>Визуал</a:t>
            </a:r>
            <a:r>
              <a:rPr sz="1600" b="1" dirty="0">
                <a:latin typeface="-apple-system"/>
                <a:ea typeface="-apple-system"/>
              </a:rPr>
              <a:t>: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коллаж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из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фото</a:t>
            </a:r>
            <a:r>
              <a:rPr sz="1600" b="0" dirty="0">
                <a:latin typeface="-apple-system"/>
                <a:ea typeface="-apple-system"/>
              </a:rPr>
              <a:t> </a:t>
            </a:r>
            <a:r>
              <a:rPr sz="1600" b="0" dirty="0" err="1">
                <a:latin typeface="-apple-system"/>
                <a:ea typeface="-apple-system"/>
              </a:rPr>
              <a:t>мероприятий</a:t>
            </a:r>
            <a:r>
              <a:rPr sz="1600" b="0" dirty="0">
                <a:latin typeface="-apple-system"/>
                <a:ea typeface="-apple-system"/>
              </a:rPr>
              <a:t>.</a:t>
            </a:r>
            <a:endParaRPr sz="1600" b="0" dirty="0">
              <a:latin typeface="-apple-system"/>
              <a:ea typeface="-apple-system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056" y="399697"/>
            <a:ext cx="7857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мероприятия проекта</a:t>
            </a: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5" name="Объект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489" y="912345"/>
            <a:ext cx="7906522" cy="4545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 descr="DF4A97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247650"/>
            <a:ext cx="7868285" cy="52457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5041</Words>
  <Application>WPS Presentation</Application>
  <PresentationFormat>Широкоэкранный</PresentationFormat>
  <Paragraphs>139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SimSun</vt:lpstr>
      <vt:lpstr>Wingdings</vt:lpstr>
      <vt:lpstr>Times New Roman</vt:lpstr>
      <vt:lpstr>Bounded Light</vt:lpstr>
      <vt:lpstr>Segoe Print</vt:lpstr>
      <vt:lpstr>-apple-system</vt:lpstr>
      <vt:lpstr>Arial</vt:lpstr>
      <vt:lpstr>Microsoft YaHei</vt:lpstr>
      <vt:lpstr>Arial Unicode MS</vt:lpstr>
      <vt:lpstr>Calibri Light</vt:lpstr>
      <vt:lpstr>Calibri</vt:lpstr>
      <vt:lpstr>Тема Office</vt:lpstr>
      <vt:lpstr>«Монолингвальная речевая развивающая среда  в ДОО на бурятском языке»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Оюна Сандакова</cp:lastModifiedBy>
  <cp:revision>35</cp:revision>
  <dcterms:created xsi:type="dcterms:W3CDTF">2026-04-03T20:11:00Z</dcterms:created>
  <dcterms:modified xsi:type="dcterms:W3CDTF">2026-04-16T14:35:18Z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BBB699CC0D094754817C434C55D96D5D_12</vt:lpwstr>
  </property>
  <property fmtid="{D5CDD505-2E9C-101B-9397-08002B2CF9AE}" pid="3" name="KSOProductBuildVer">
    <vt:lpwstr>1049-12.2.0.23196</vt:lpwstr>
  </property>
</Properties>
</file>